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ADBE611B-E797-2A43-B756-DAC9CAAB1AAB}">
          <p14:sldIdLst>
            <p14:sldId id="256"/>
            <p14:sldId id="257"/>
            <p14:sldId id="259"/>
            <p14:sldId id="260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0" autoAdjust="0"/>
    <p:restoredTop sz="94688" autoAdjust="0"/>
  </p:normalViewPr>
  <p:slideViewPr>
    <p:cSldViewPr snapToGrid="0" snapToObjects="1">
      <p:cViewPr>
        <p:scale>
          <a:sx n="100" d="100"/>
          <a:sy n="100" d="100"/>
        </p:scale>
        <p:origin x="2280" y="1075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ext page 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519202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964" y="1722117"/>
            <a:ext cx="7148436" cy="2506984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99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3964" y="1423875"/>
            <a:ext cx="7829726" cy="24058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61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19521"/>
            <a:ext cx="2057400" cy="40751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19521"/>
            <a:ext cx="6019800" cy="40751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2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36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81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3964" y="1919342"/>
            <a:ext cx="3871836" cy="2675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9342"/>
            <a:ext cx="4038600" cy="2675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53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59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9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11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059" y="553195"/>
            <a:ext cx="2798454" cy="5231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53194"/>
            <a:ext cx="5111750" cy="40414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059" y="1076327"/>
            <a:ext cx="2798454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53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616" y="3600451"/>
            <a:ext cx="654107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7616" y="459581"/>
            <a:ext cx="6541075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7616" y="4025504"/>
            <a:ext cx="6541075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38A7-F021-EE4C-82DB-E6093849D77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BFF0-DD4B-034C-B292-42BF121A9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2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509786_Finlaysons PPT_slide_content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" y="0"/>
            <a:ext cx="9138227" cy="51448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964" y="983658"/>
            <a:ext cx="7816898" cy="6880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964" y="1722117"/>
            <a:ext cx="7816898" cy="292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824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538A7-F021-EE4C-82DB-E6093849D772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3" y="4767264"/>
            <a:ext cx="206725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4BFF0-DD4B-034C-B292-42BF121A99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96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1" i="0" kern="1200">
          <a:solidFill>
            <a:schemeClr val="accent1">
              <a:lumMod val="50000"/>
            </a:schemeClr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09786_Finlaysons PPT_slide_c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18" y="0"/>
            <a:ext cx="9224991" cy="519367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98242"/>
            <a:ext cx="7086600" cy="1314450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Solar </a:t>
            </a:r>
            <a:r>
              <a:rPr lang="en-US" sz="2600" dirty="0">
                <a:solidFill>
                  <a:schemeClr val="bg1"/>
                </a:solidFill>
              </a:rPr>
              <a:t>Masterclass Series - Small Business (contracts &amp; quoting)</a:t>
            </a:r>
            <a:endParaRPr lang="en-US" sz="2600" dirty="0" smtClean="0">
              <a:solidFill>
                <a:schemeClr val="bg1"/>
              </a:solidFill>
            </a:endParaRPr>
          </a:p>
          <a:p>
            <a:pPr algn="l"/>
            <a:endParaRPr lang="en-US" sz="2000" dirty="0">
              <a:solidFill>
                <a:schemeClr val="bg1"/>
              </a:solidFill>
            </a:endParaRP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Presented by</a:t>
            </a: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Andrew Baillie</a:t>
            </a: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Senior Associate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67084"/>
            <a:ext cx="7772400" cy="110251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Warranties, Representations and Common Issues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22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Australian Consumer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Consumer guarantees:</a:t>
            </a:r>
          </a:p>
          <a:p>
            <a:r>
              <a:rPr lang="en-US" dirty="0" smtClean="0"/>
              <a:t>Goods: fit for purpose and acceptable quality</a:t>
            </a:r>
          </a:p>
          <a:p>
            <a:r>
              <a:rPr lang="en-US" dirty="0" smtClean="0"/>
              <a:t>Services: rendered with due care and skill and within a reasonable time</a:t>
            </a:r>
          </a:p>
          <a:p>
            <a:r>
              <a:rPr lang="en-US" dirty="0" smtClean="0"/>
              <a:t>Cannot be avoided by contract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3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Liable?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Australian Consumer Law / Contract:</a:t>
            </a:r>
          </a:p>
          <a:p>
            <a:r>
              <a:rPr lang="en-US" dirty="0" smtClean="0"/>
              <a:t>Retailer ultimately liable to Consumer</a:t>
            </a:r>
          </a:p>
          <a:p>
            <a:r>
              <a:rPr lang="en-US" dirty="0" smtClean="0"/>
              <a:t>Manufacturer may, under ACL, also be directly liable</a:t>
            </a:r>
          </a:p>
          <a:p>
            <a:pPr marL="0" indent="0">
              <a:buNone/>
            </a:pPr>
            <a:r>
              <a:rPr lang="en-US" dirty="0" smtClean="0"/>
              <a:t>Negligence:</a:t>
            </a:r>
          </a:p>
          <a:p>
            <a:r>
              <a:rPr lang="en-US" dirty="0" smtClean="0"/>
              <a:t>Retailer liable for conduct of Contractor but Contractor may also be directly liable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99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ACCC</a:t>
            </a:r>
            <a:r>
              <a:rPr lang="en-US" dirty="0" smtClean="0"/>
              <a:t> v LG Electronics Australia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instances of misleading consumers</a:t>
            </a:r>
          </a:p>
          <a:p>
            <a:r>
              <a:rPr lang="en-US" dirty="0" smtClean="0"/>
              <a:t>Advised consumers that there was no recourse after manufacturer warranty ended</a:t>
            </a:r>
          </a:p>
          <a:p>
            <a:r>
              <a:rPr lang="en-US" dirty="0" smtClean="0"/>
              <a:t>Ordered to pay $160,000 by way of a pecuniary penalty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30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common issues arise from, or could be avoided / </a:t>
            </a:r>
            <a:r>
              <a:rPr lang="en-US" dirty="0" err="1" smtClean="0"/>
              <a:t>minimised</a:t>
            </a:r>
            <a:r>
              <a:rPr lang="en-US" dirty="0" smtClean="0"/>
              <a:t> by properly recording / confirming discussions in writing</a:t>
            </a:r>
          </a:p>
          <a:p>
            <a:r>
              <a:rPr lang="en-US" dirty="0" smtClean="0"/>
              <a:t>Staff should be trained to understand:</a:t>
            </a:r>
          </a:p>
          <a:p>
            <a:pPr lvl="1"/>
            <a:r>
              <a:rPr lang="en-US" dirty="0" smtClean="0"/>
              <a:t>Standard company terms &amp; conditions</a:t>
            </a:r>
          </a:p>
          <a:p>
            <a:pPr lvl="1"/>
            <a:r>
              <a:rPr lang="en-US" dirty="0" smtClean="0"/>
              <a:t>Appropriate representations that can be made, including any necessary caveats / disclaimers</a:t>
            </a:r>
          </a:p>
          <a:p>
            <a:pPr lvl="1"/>
            <a:r>
              <a:rPr lang="en-US" dirty="0" smtClean="0"/>
              <a:t>Recording / confirming discussions in writing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09786_Finlaysons PPT_slide_c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18" y="0"/>
            <a:ext cx="9224991" cy="519367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98242"/>
            <a:ext cx="7086600" cy="1314450"/>
          </a:xfrm>
        </p:spPr>
        <p:txBody>
          <a:bodyPr>
            <a:normAutofit fontScale="55000" lnSpcReduction="20000"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Solar </a:t>
            </a:r>
            <a:r>
              <a:rPr lang="en-US" sz="2600" dirty="0">
                <a:solidFill>
                  <a:schemeClr val="bg1"/>
                </a:solidFill>
              </a:rPr>
              <a:t>Masterclass Series - Small Business (contracts &amp; quoting)</a:t>
            </a:r>
            <a:endParaRPr lang="en-US" sz="2600" dirty="0" smtClean="0">
              <a:solidFill>
                <a:schemeClr val="bg1"/>
              </a:solidFill>
            </a:endParaRPr>
          </a:p>
          <a:p>
            <a:pPr algn="l"/>
            <a:endParaRPr lang="en-US" sz="2000" dirty="0">
              <a:solidFill>
                <a:schemeClr val="bg1"/>
              </a:solidFill>
            </a:endParaRP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Presented by</a:t>
            </a: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Andrew Baillie</a:t>
            </a: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Senior Associate</a:t>
            </a: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(08) 8235 7865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a</a:t>
            </a:r>
            <a:r>
              <a:rPr lang="en-US" sz="2000" dirty="0" smtClean="0">
                <a:solidFill>
                  <a:schemeClr val="bg1"/>
                </a:solidFill>
              </a:rPr>
              <a:t>ndrew.baillie@finlaysons.com.au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67084"/>
            <a:ext cx="7772400" cy="110251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Warranties, Representations and Common Issues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13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 Template.potx" id="{3917C3CD-F05A-4AFC-8256-E6DA867B4633}" vid="{3493C9DB-BC06-45F8-AF66-F4228B62AD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48</TotalTime>
  <Words>208</Words>
  <Application>Microsoft Office PowerPoint</Application>
  <PresentationFormat>On-screen Show (16:9)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Warranties, Representations and Common Issues</vt:lpstr>
      <vt:lpstr>Australian Consumer Law</vt:lpstr>
      <vt:lpstr>Who’s Liable?</vt:lpstr>
      <vt:lpstr>ACCC v LG Electronics Australia</vt:lpstr>
      <vt:lpstr>Common Issues</vt:lpstr>
      <vt:lpstr>Warranties, Representations and Common Issues</vt:lpstr>
    </vt:vector>
  </TitlesOfParts>
  <Company>Galicia Pty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inserted here</dc:title>
  <dc:creator>Finlaysons</dc:creator>
  <cp:lastModifiedBy>Finlaysons</cp:lastModifiedBy>
  <cp:revision>6</cp:revision>
  <cp:lastPrinted>2015-04-07T04:13:46Z</cp:lastPrinted>
  <dcterms:created xsi:type="dcterms:W3CDTF">2019-10-14T01:59:50Z</dcterms:created>
  <dcterms:modified xsi:type="dcterms:W3CDTF">2019-10-30T23:12:31Z</dcterms:modified>
</cp:coreProperties>
</file>